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61EED-2CD9-4169-A506-D2391D4771AB}" v="1282" dt="2024-02-14T16:11:40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roatie Hrvatska Drapeau - Images vectorielles gratuites sur Pixabay">
            <a:extLst>
              <a:ext uri="{FF2B5EF4-FFF2-40B4-BE49-F238E27FC236}">
                <a16:creationId xmlns:a16="http://schemas.microsoft.com/office/drawing/2014/main" id="{CD3D8292-B33F-7F51-8C74-EFA4DBFFA1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Početci hrvatske pismenosti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Napravili: Josip i Francesco 6.C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D9DAE-97EC-99D0-680D-2D5203E07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err="1"/>
              <a:t>Bašćanska</a:t>
            </a:r>
            <a:r>
              <a:rPr lang="en-US" sz="5400" dirty="0"/>
              <a:t> </a:t>
            </a:r>
            <a:r>
              <a:rPr lang="en-US" sz="5400" err="1"/>
              <a:t>ploča</a:t>
            </a:r>
            <a:endParaRPr lang="en-US" sz="540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048C6F-296E-5DAB-76DF-6FCE2E9F0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err="1"/>
              <a:t>Bašćanska</a:t>
            </a:r>
            <a:r>
              <a:rPr lang="en-US" sz="2400" dirty="0"/>
              <a:t> </a:t>
            </a:r>
            <a:r>
              <a:rPr lang="en-US" sz="2400" err="1"/>
              <a:t>ploča</a:t>
            </a:r>
            <a:r>
              <a:rPr lang="en-US" sz="2400" dirty="0"/>
              <a:t> je </a:t>
            </a:r>
            <a:r>
              <a:rPr lang="en-US" sz="2400" b="1" err="1"/>
              <a:t>najvažniji</a:t>
            </a:r>
            <a:r>
              <a:rPr lang="en-US" sz="2400" dirty="0"/>
              <a:t> </a:t>
            </a:r>
            <a:r>
              <a:rPr lang="en-US" sz="2400" err="1"/>
              <a:t>spomenik</a:t>
            </a:r>
            <a:r>
              <a:rPr lang="en-US" sz="2400" dirty="0"/>
              <a:t> </a:t>
            </a:r>
            <a:r>
              <a:rPr lang="en-US" sz="2400" err="1"/>
              <a:t>hrvatske</a:t>
            </a:r>
            <a:r>
              <a:rPr lang="en-US" sz="2400" dirty="0"/>
              <a:t> </a:t>
            </a:r>
            <a:r>
              <a:rPr lang="en-US" sz="2400" err="1"/>
              <a:t>pismenosti</a:t>
            </a:r>
            <a:endParaRPr lang="en-US" sz="2400"/>
          </a:p>
          <a:p>
            <a:r>
              <a:rPr lang="en-US" sz="2400" dirty="0"/>
              <a:t>1100. </a:t>
            </a:r>
            <a:r>
              <a:rPr lang="en-US" sz="2400" err="1"/>
              <a:t>godina</a:t>
            </a:r>
            <a:endParaRPr lang="en-US" sz="2400"/>
          </a:p>
          <a:p>
            <a:r>
              <a:rPr lang="en-US" sz="2400" dirty="0" err="1"/>
              <a:t>Teška</a:t>
            </a:r>
            <a:r>
              <a:rPr lang="en-US" sz="2400" dirty="0"/>
              <a:t> je 800 kg. Na </a:t>
            </a:r>
            <a:r>
              <a:rPr lang="en-US" sz="2400" dirty="0" err="1"/>
              <a:t>glagoljici</a:t>
            </a:r>
            <a:r>
              <a:rPr lang="en-US" sz="2400" dirty="0"/>
              <a:t> je 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hrvatskom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 s </a:t>
            </a:r>
            <a:r>
              <a:rPr lang="en-US" sz="2400" dirty="0" err="1"/>
              <a:t>crkvenoslavenskim</a:t>
            </a:r>
            <a:r>
              <a:rPr lang="en-US" sz="2400" dirty="0"/>
              <a:t> </a:t>
            </a:r>
            <a:r>
              <a:rPr lang="en-US" sz="2400" dirty="0" err="1"/>
              <a:t>riječima</a:t>
            </a:r>
            <a:endParaRPr lang="en-US" sz="2400" dirty="0"/>
          </a:p>
          <a:p>
            <a:endParaRPr lang="en-US" sz="2200" dirty="0"/>
          </a:p>
        </p:txBody>
      </p:sp>
      <p:pic>
        <p:nvPicPr>
          <p:cNvPr id="7" name="Picture 6" descr="January 15th Croatia’s International Day of Recognition">
            <a:extLst>
              <a:ext uri="{FF2B5EF4-FFF2-40B4-BE49-F238E27FC236}">
                <a16:creationId xmlns:a16="http://schemas.microsoft.com/office/drawing/2014/main" id="{20D81941-CB5A-8E3D-21B7-40E1C1C24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873" y="1246136"/>
            <a:ext cx="6903720" cy="419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09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7965-4494-270C-8332-C76CA765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en-US" sz="3600" err="1"/>
              <a:t>Bašćanska</a:t>
            </a:r>
            <a:r>
              <a:rPr lang="en-US" sz="3600" dirty="0"/>
              <a:t> </a:t>
            </a:r>
            <a:r>
              <a:rPr lang="en-US" sz="3600" err="1"/>
              <a:t>ploča</a:t>
            </a:r>
            <a:endParaRPr lang="en-US" sz="36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58247B8-7399-1BFE-FBC4-FC299593C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/>
          </a:bodyPr>
          <a:lstStyle/>
          <a:p>
            <a:r>
              <a:rPr lang="en-US" sz="2400" dirty="0" err="1"/>
              <a:t>Pronađena</a:t>
            </a:r>
            <a:r>
              <a:rPr lang="en-US" sz="2400" dirty="0"/>
              <a:t> je u 19.st. u </a:t>
            </a:r>
            <a:r>
              <a:rPr lang="en-US" sz="2400" dirty="0" err="1"/>
              <a:t>crkvi</a:t>
            </a:r>
            <a:r>
              <a:rPr lang="en-US" sz="2400" dirty="0"/>
              <a:t> </a:t>
            </a:r>
            <a:r>
              <a:rPr lang="en-US" sz="2400" dirty="0" err="1"/>
              <a:t>svete</a:t>
            </a:r>
            <a:r>
              <a:rPr lang="en-US" sz="2400" dirty="0"/>
              <a:t> </a:t>
            </a:r>
            <a:r>
              <a:rPr lang="en-US" sz="2400" dirty="0" err="1"/>
              <a:t>Lucije</a:t>
            </a:r>
            <a:endParaRPr lang="en-US" sz="2400" dirty="0"/>
          </a:p>
          <a:p>
            <a:r>
              <a:rPr lang="en-US" sz="2400" err="1"/>
              <a:t>Spominje</a:t>
            </a:r>
            <a:r>
              <a:rPr lang="en-US" sz="2400" dirty="0"/>
              <a:t> se </a:t>
            </a:r>
            <a:r>
              <a:rPr lang="en-US" sz="2400" err="1"/>
              <a:t>kralj</a:t>
            </a:r>
            <a:r>
              <a:rPr lang="en-US" sz="2400" dirty="0"/>
              <a:t> Zvonimir</a:t>
            </a:r>
          </a:p>
          <a:p>
            <a:r>
              <a:rPr lang="en-US" sz="2400" dirty="0"/>
              <a:t>Taj </a:t>
            </a:r>
            <a:r>
              <a:rPr lang="en-US" sz="2400" err="1"/>
              <a:t>tekst</a:t>
            </a:r>
            <a:r>
              <a:rPr lang="en-US" sz="2400" dirty="0"/>
              <a:t> </a:t>
            </a:r>
            <a:r>
              <a:rPr lang="en-US" sz="2400" err="1"/>
              <a:t>najduži</a:t>
            </a:r>
            <a:r>
              <a:rPr lang="en-US" sz="2400" dirty="0"/>
              <a:t> je </a:t>
            </a:r>
            <a:r>
              <a:rPr lang="en-US" sz="2400" err="1"/>
              <a:t>glagoljički</a:t>
            </a:r>
            <a:r>
              <a:rPr lang="en-US" sz="2400" dirty="0"/>
              <a:t> </a:t>
            </a:r>
            <a:r>
              <a:rPr lang="en-US" sz="2400" err="1"/>
              <a:t>natpis</a:t>
            </a:r>
            <a:r>
              <a:rPr lang="en-US" sz="2400" dirty="0"/>
              <a:t> </a:t>
            </a:r>
            <a:r>
              <a:rPr lang="en-US" sz="2400" err="1"/>
              <a:t>iz</a:t>
            </a:r>
            <a:r>
              <a:rPr lang="en-US" sz="2400" dirty="0"/>
              <a:t> 10.-12. </a:t>
            </a:r>
            <a:r>
              <a:rPr lang="en-US" sz="2400" err="1"/>
              <a:t>stoljeća</a:t>
            </a:r>
            <a:endParaRPr lang="en-US" sz="2400"/>
          </a:p>
        </p:txBody>
      </p:sp>
      <p:pic>
        <p:nvPicPr>
          <p:cNvPr id="9" name="Content Placeholder 8" descr="A stone building with a tower&#10;&#10;Description automatically generated">
            <a:extLst>
              <a:ext uri="{FF2B5EF4-FFF2-40B4-BE49-F238E27FC236}">
                <a16:creationId xmlns:a16="http://schemas.microsoft.com/office/drawing/2014/main" id="{E46F5CA3-A149-4307-CDF5-6FBAE8E770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41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475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46EAF-730B-0D23-336E-0D0CDAA3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dirty="0" err="1"/>
              <a:t>Istraživa</a:t>
            </a:r>
            <a:r>
              <a:rPr lang="hr-HR" sz="4000" dirty="0"/>
              <a:t>č</a:t>
            </a:r>
            <a:r>
              <a:rPr lang="en-US" sz="4000" dirty="0" err="1"/>
              <a:t>i</a:t>
            </a:r>
            <a:r>
              <a:rPr lang="en-US" sz="4000" dirty="0"/>
              <a:t> </a:t>
            </a:r>
            <a:r>
              <a:rPr lang="en-US" sz="4000" dirty="0" err="1"/>
              <a:t>Bašćanske</a:t>
            </a:r>
            <a:r>
              <a:rPr lang="en-US" sz="4000" dirty="0"/>
              <a:t> </a:t>
            </a:r>
            <a:r>
              <a:rPr lang="en-US" sz="4000" dirty="0" err="1"/>
              <a:t>ploče</a:t>
            </a:r>
            <a:endParaRPr lang="en-US" sz="40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E51E1F22-68EB-F560-F4E4-A353AA66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Istraživa</a:t>
            </a:r>
            <a:r>
              <a:rPr lang="hr-HR" sz="2000" dirty="0"/>
              <a:t>č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Bašćanske</a:t>
            </a:r>
            <a:r>
              <a:rPr lang="en-US" sz="2000" dirty="0"/>
              <a:t> </a:t>
            </a:r>
            <a:r>
              <a:rPr lang="en-US" sz="2000" dirty="0" err="1"/>
              <a:t>ploče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19. </a:t>
            </a:r>
            <a:r>
              <a:rPr lang="en-US" sz="2000" dirty="0" err="1"/>
              <a:t>stoljeća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 Ivan </a:t>
            </a:r>
            <a:r>
              <a:rPr lang="en-US" sz="2000" dirty="0" err="1"/>
              <a:t>Kukuljević</a:t>
            </a:r>
            <a:r>
              <a:rPr lang="en-US" sz="2000" dirty="0"/>
              <a:t> </a:t>
            </a:r>
            <a:r>
              <a:rPr lang="en-US" sz="2000" dirty="0" err="1"/>
              <a:t>Sakcinski</a:t>
            </a:r>
            <a:r>
              <a:rPr lang="en-US" sz="2000" dirty="0"/>
              <a:t>, Franjo </a:t>
            </a:r>
            <a:r>
              <a:rPr lang="en-US" sz="2000" dirty="0" err="1"/>
              <a:t>Rački</a:t>
            </a:r>
            <a:r>
              <a:rPr lang="en-US" sz="2000" dirty="0"/>
              <a:t>, Ivan </a:t>
            </a:r>
            <a:r>
              <a:rPr lang="en-US" sz="2000" dirty="0" err="1"/>
              <a:t>Črnčić</a:t>
            </a:r>
            <a:r>
              <a:rPr lang="en-US" sz="2000" dirty="0"/>
              <a:t>, Vjekoslav </a:t>
            </a:r>
            <a:r>
              <a:rPr lang="en-US" sz="2000" dirty="0" err="1"/>
              <a:t>Štefanović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Branko </a:t>
            </a:r>
            <a:r>
              <a:rPr lang="en-US" sz="2000" dirty="0" err="1"/>
              <a:t>Fučić</a:t>
            </a:r>
            <a:endParaRPr lang="en-US" sz="2000" dirty="0"/>
          </a:p>
          <a:p>
            <a:r>
              <a:rPr lang="en-US" sz="2000" dirty="0"/>
              <a:t>Akademik Ivo </a:t>
            </a:r>
            <a:r>
              <a:rPr lang="en-US" sz="2000" dirty="0" err="1"/>
              <a:t>Frangeš</a:t>
            </a:r>
            <a:r>
              <a:rPr lang="en-US" sz="2000" dirty="0"/>
              <a:t> </a:t>
            </a:r>
            <a:r>
              <a:rPr lang="en-US" sz="2000" dirty="0" err="1"/>
              <a:t>kaže</a:t>
            </a:r>
            <a:r>
              <a:rPr lang="en-US" sz="2000" dirty="0"/>
              <a:t> da je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Bašćanskoj</a:t>
            </a:r>
            <a:r>
              <a:rPr lang="en-US" sz="2000" dirty="0"/>
              <a:t> </a:t>
            </a:r>
            <a:r>
              <a:rPr lang="en-US" sz="2000" dirty="0" err="1"/>
              <a:t>ploči</a:t>
            </a:r>
            <a:r>
              <a:rPr lang="en-US" sz="2000" dirty="0"/>
              <a:t> </a:t>
            </a:r>
            <a:r>
              <a:rPr lang="en-US" sz="2000" dirty="0" err="1"/>
              <a:t>sve</a:t>
            </a:r>
            <a:r>
              <a:rPr lang="en-US" sz="2000" dirty="0"/>
              <a:t> </a:t>
            </a:r>
            <a:r>
              <a:rPr lang="en-US" sz="2000" dirty="0" err="1"/>
              <a:t>hrvatsko</a:t>
            </a:r>
            <a:r>
              <a:rPr lang="en-US" sz="2000" dirty="0"/>
              <a:t>: </a:t>
            </a:r>
            <a:r>
              <a:rPr lang="en-US" sz="2000" dirty="0" err="1"/>
              <a:t>ime</a:t>
            </a:r>
            <a:r>
              <a:rPr lang="en-US" sz="2000" dirty="0"/>
              <a:t>, </a:t>
            </a:r>
            <a:r>
              <a:rPr lang="en-US" sz="2000" dirty="0" err="1"/>
              <a:t>jezik</a:t>
            </a:r>
            <a:r>
              <a:rPr lang="en-US" sz="2000" dirty="0"/>
              <a:t>, </a:t>
            </a:r>
            <a:r>
              <a:rPr lang="en-US" sz="2000" dirty="0" err="1"/>
              <a:t>kralj</a:t>
            </a:r>
            <a:r>
              <a:rPr lang="en-US" sz="2000" dirty="0"/>
              <a:t>, </a:t>
            </a:r>
            <a:r>
              <a:rPr lang="en-US" sz="2000" dirty="0" err="1"/>
              <a:t>zemlja</a:t>
            </a:r>
            <a:r>
              <a:rPr lang="en-US" sz="2000" dirty="0"/>
              <a:t> </a:t>
            </a:r>
            <a:r>
              <a:rPr lang="hr-HR" sz="2000" dirty="0"/>
              <a:t>i</a:t>
            </a:r>
            <a:r>
              <a:rPr lang="en-US" sz="2000" dirty="0"/>
              <a:t> </a:t>
            </a:r>
            <a:r>
              <a:rPr lang="en-US" sz="2000" dirty="0" err="1"/>
              <a:t>duhov</a:t>
            </a:r>
            <a:r>
              <a:rPr lang="hr-HR" sz="2000" dirty="0"/>
              <a:t>n</a:t>
            </a:r>
            <a:r>
              <a:rPr lang="en-US" sz="2000" dirty="0" err="1"/>
              <a:t>ost</a:t>
            </a:r>
            <a:r>
              <a:rPr lang="en-US" sz="2000" dirty="0"/>
              <a:t>. Ona je </a:t>
            </a:r>
            <a:r>
              <a:rPr lang="en-US" sz="2000" dirty="0" err="1"/>
              <a:t>dokument</a:t>
            </a:r>
            <a:r>
              <a:rPr lang="en-US" sz="2000" dirty="0"/>
              <a:t> </a:t>
            </a:r>
            <a:r>
              <a:rPr lang="hr-HR" sz="2000" dirty="0"/>
              <a:t>i</a:t>
            </a:r>
            <a:r>
              <a:rPr lang="en-US" sz="2000" dirty="0"/>
              <a:t> </a:t>
            </a:r>
            <a:r>
              <a:rPr lang="en-US" sz="2000" dirty="0" err="1"/>
              <a:t>naš</a:t>
            </a:r>
            <a:r>
              <a:rPr lang="en-US" sz="2000" dirty="0"/>
              <a:t> </a:t>
            </a:r>
            <a:r>
              <a:rPr lang="en-US" sz="2000" dirty="0" err="1"/>
              <a:t>spomenik</a:t>
            </a:r>
            <a:r>
              <a:rPr lang="en-US" sz="2000" dirty="0"/>
              <a:t>.</a:t>
            </a:r>
          </a:p>
        </p:txBody>
      </p:sp>
      <p:pic>
        <p:nvPicPr>
          <p:cNvPr id="4" name="Content Placeholder 3" descr="A person in a suit and tie&#10;&#10;Description automatically generated">
            <a:extLst>
              <a:ext uri="{FF2B5EF4-FFF2-40B4-BE49-F238E27FC236}">
                <a16:creationId xmlns:a16="http://schemas.microsoft.com/office/drawing/2014/main" id="{BED705E7-B376-E077-F22A-93A5E340AE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98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3777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hristopher Columbus discovered America in 1492, opening a new era in ...">
            <a:extLst>
              <a:ext uri="{FF2B5EF4-FFF2-40B4-BE49-F238E27FC236}">
                <a16:creationId xmlns:a16="http://schemas.microsoft.com/office/drawing/2014/main" id="{D7E90823-9189-FE23-4E25-7A9D36E78D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37" r="-1" b="3175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33C1B8-B5A3-BF19-23C3-D834AC2A8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572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 err="1"/>
              <a:t>Početci</a:t>
            </a:r>
            <a:r>
              <a:rPr lang="en-US" sz="3200" dirty="0"/>
              <a:t> </a:t>
            </a:r>
            <a:r>
              <a:rPr lang="en-US" sz="3200" dirty="0" err="1"/>
              <a:t>tiskarstva</a:t>
            </a:r>
            <a:r>
              <a:rPr lang="en-US" sz="3200" dirty="0"/>
              <a:t> </a:t>
            </a:r>
            <a:r>
              <a:rPr lang="en-US" sz="3200" dirty="0" err="1"/>
              <a:t>i</a:t>
            </a:r>
            <a:r>
              <a:rPr lang="en-US" sz="3200" dirty="0"/>
              <a:t> </a:t>
            </a:r>
            <a:r>
              <a:rPr lang="en-US" sz="3200" dirty="0" err="1"/>
              <a:t>hrvatske</a:t>
            </a:r>
            <a:r>
              <a:rPr lang="en-US" sz="3200" dirty="0"/>
              <a:t> </a:t>
            </a:r>
            <a:r>
              <a:rPr lang="en-US" sz="3200" dirty="0" err="1"/>
              <a:t>inkunabule</a:t>
            </a: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0BA611E-9835-E3A4-58B4-E494865E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2000" err="1"/>
              <a:t>Hrvati</a:t>
            </a:r>
            <a:r>
              <a:rPr lang="en-US" sz="2000" dirty="0"/>
              <a:t> </a:t>
            </a:r>
            <a:r>
              <a:rPr lang="en-US" sz="2000" err="1"/>
              <a:t>su</a:t>
            </a:r>
            <a:r>
              <a:rPr lang="en-US" sz="2000" dirty="0"/>
              <a:t> </a:t>
            </a:r>
            <a:r>
              <a:rPr lang="en-US" sz="2000" err="1"/>
              <a:t>bili</a:t>
            </a:r>
            <a:r>
              <a:rPr lang="en-US" sz="2000" dirty="0"/>
              <a:t> </a:t>
            </a:r>
            <a:r>
              <a:rPr lang="en-US" sz="2000" err="1"/>
              <a:t>poznati</a:t>
            </a:r>
            <a:r>
              <a:rPr lang="en-US" sz="2000" dirty="0"/>
              <a:t> </a:t>
            </a:r>
            <a:r>
              <a:rPr lang="en-US" sz="2000" err="1"/>
              <a:t>majstori</a:t>
            </a:r>
            <a:r>
              <a:rPr lang="en-US" sz="2000" dirty="0"/>
              <a:t> </a:t>
            </a:r>
            <a:r>
              <a:rPr lang="en-US" sz="2000" err="1"/>
              <a:t>tiskarstva</a:t>
            </a:r>
            <a:endParaRPr lang="en-US" sz="2000" dirty="0"/>
          </a:p>
          <a:p>
            <a:r>
              <a:rPr lang="en-US" sz="2000" dirty="0" err="1"/>
              <a:t>Tiskali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hrvatskom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glagoljici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latinskom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6665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D97DD-6C81-BFDE-2A41-1A3F3C4C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dirty="0"/>
              <a:t>Ink</a:t>
            </a:r>
            <a:r>
              <a:rPr lang="hr-HR" sz="4000" dirty="0" err="1"/>
              <a:t>un</a:t>
            </a:r>
            <a:r>
              <a:rPr lang="en-US" sz="4000" dirty="0" err="1"/>
              <a:t>abule</a:t>
            </a:r>
            <a:endParaRPr lang="en-US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E7A065-B27F-8719-E3D5-F1DB06EE5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Ink</a:t>
            </a:r>
            <a:r>
              <a:rPr lang="hr-HR" sz="2000" dirty="0" err="1"/>
              <a:t>un</a:t>
            </a:r>
            <a:r>
              <a:rPr lang="en-US" sz="2000" dirty="0" err="1"/>
              <a:t>abule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</a:t>
            </a:r>
          </a:p>
          <a:p>
            <a:r>
              <a:rPr lang="en-US" sz="2000" dirty="0"/>
              <a:t>Misal po </a:t>
            </a:r>
            <a:r>
              <a:rPr lang="en-US" sz="2000" dirty="0" err="1"/>
              <a:t>zakonu</a:t>
            </a:r>
            <a:r>
              <a:rPr lang="en-US" sz="2000" dirty="0"/>
              <a:t> </a:t>
            </a:r>
            <a:r>
              <a:rPr lang="en-US" sz="2000" dirty="0" err="1"/>
              <a:t>rimskoga</a:t>
            </a:r>
            <a:r>
              <a:rPr lang="en-US" sz="2000" dirty="0"/>
              <a:t> </a:t>
            </a:r>
            <a:r>
              <a:rPr lang="en-US" sz="2000" dirty="0" err="1"/>
              <a:t>dvora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1483.</a:t>
            </a:r>
          </a:p>
          <a:p>
            <a:r>
              <a:rPr lang="en-US" sz="2000" dirty="0" err="1"/>
              <a:t>Ispovid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1492.</a:t>
            </a:r>
          </a:p>
          <a:p>
            <a:r>
              <a:rPr lang="en-US" sz="2000" dirty="0" err="1"/>
              <a:t>Baromićev</a:t>
            </a:r>
            <a:r>
              <a:rPr lang="en-US" sz="2000" dirty="0"/>
              <a:t> </a:t>
            </a:r>
            <a:r>
              <a:rPr lang="en-US" sz="2000" dirty="0" err="1"/>
              <a:t>brevijar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1493.</a:t>
            </a:r>
          </a:p>
          <a:p>
            <a:r>
              <a:rPr lang="en-US" sz="2000" dirty="0" err="1"/>
              <a:t>Senjski</a:t>
            </a:r>
            <a:r>
              <a:rPr lang="en-US" sz="2000" dirty="0"/>
              <a:t> </a:t>
            </a:r>
            <a:r>
              <a:rPr lang="en-US" sz="2000" dirty="0" err="1"/>
              <a:t>misal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1494.</a:t>
            </a:r>
          </a:p>
          <a:p>
            <a:r>
              <a:rPr lang="en-US" sz="2000" dirty="0" err="1"/>
              <a:t>Spovid</a:t>
            </a:r>
            <a:r>
              <a:rPr lang="en-US" sz="2000" dirty="0"/>
              <a:t> </a:t>
            </a:r>
            <a:r>
              <a:rPr lang="en-US" sz="2000" dirty="0" err="1"/>
              <a:t>općena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 1496.</a:t>
            </a:r>
          </a:p>
          <a:p>
            <a:r>
              <a:rPr lang="en-US" sz="2000" dirty="0" err="1"/>
              <a:t>Molitvenik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1490.</a:t>
            </a:r>
          </a:p>
          <a:p>
            <a:r>
              <a:rPr lang="en-US" sz="2000" dirty="0" err="1"/>
              <a:t>Oficij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1490.</a:t>
            </a:r>
          </a:p>
          <a:p>
            <a:r>
              <a:rPr lang="en-US" sz="2000" dirty="0" err="1"/>
              <a:t>Lekcionar</a:t>
            </a:r>
            <a:r>
              <a:rPr lang="en-US" sz="2000" dirty="0"/>
              <a:t> Bernardina </a:t>
            </a:r>
            <a:r>
              <a:rPr lang="en-US" sz="2000" dirty="0" err="1"/>
              <a:t>Splićanina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1495.</a:t>
            </a:r>
          </a:p>
        </p:txBody>
      </p:sp>
      <p:pic>
        <p:nvPicPr>
          <p:cNvPr id="4" name="Content Placeholder 3" descr="Misal po zakonu rimskog dvora 1483. (pretisak)">
            <a:extLst>
              <a:ext uri="{FF2B5EF4-FFF2-40B4-BE49-F238E27FC236}">
                <a16:creationId xmlns:a16="http://schemas.microsoft.com/office/drawing/2014/main" id="{54220782-B675-08F9-E6F2-8F4A92AA07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6" r="637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5102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Predstavljanje knjige Hrvatska od stoljeća 7. do danas - DuList">
            <a:extLst>
              <a:ext uri="{FF2B5EF4-FFF2-40B4-BE49-F238E27FC236}">
                <a16:creationId xmlns:a16="http://schemas.microsoft.com/office/drawing/2014/main" id="{A3C7983D-23A0-2C72-3C61-626AA511E6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88" r="15471" b="-1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8BA29-E510-FE2C-9380-8CA12F57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anchor="ctr">
            <a:normAutofit/>
          </a:bodyPr>
          <a:lstStyle/>
          <a:p>
            <a:r>
              <a:rPr lang="en-US" sz="3600" err="1"/>
              <a:t>Majstorije</a:t>
            </a:r>
            <a:r>
              <a:rPr lang="en-US" sz="3600" dirty="0"/>
              <a:t> </a:t>
            </a:r>
            <a:r>
              <a:rPr lang="en-US" sz="3600" err="1"/>
              <a:t>tiskarstva</a:t>
            </a:r>
            <a:r>
              <a:rPr lang="en-US" sz="3600" dirty="0"/>
              <a:t> </a:t>
            </a:r>
            <a:r>
              <a:rPr lang="en-US" sz="3600" err="1"/>
              <a:t>na</a:t>
            </a:r>
            <a:r>
              <a:rPr lang="en-US" sz="3600" dirty="0"/>
              <a:t> </a:t>
            </a:r>
            <a:r>
              <a:rPr lang="en-US" sz="3600" err="1"/>
              <a:t>hrvatskom</a:t>
            </a:r>
            <a:r>
              <a:rPr lang="en-US" sz="3600" dirty="0"/>
              <a:t> </a:t>
            </a:r>
            <a:r>
              <a:rPr lang="en-US" sz="3600" err="1"/>
              <a:t>jeziku</a:t>
            </a:r>
            <a:endParaRPr lang="en-US"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262C68-948E-ACAA-02BD-FD42E8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5" y="2297569"/>
            <a:ext cx="5087240" cy="397117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Malo </a:t>
            </a:r>
            <a:r>
              <a:rPr lang="en-US" sz="2000" dirty="0" err="1"/>
              <a:t>znamo</a:t>
            </a:r>
            <a:r>
              <a:rPr lang="en-US" sz="2000" dirty="0"/>
              <a:t> o </a:t>
            </a:r>
            <a:r>
              <a:rPr lang="en-US" sz="2000" dirty="0" err="1"/>
              <a:t>uspješnim</a:t>
            </a:r>
            <a:r>
              <a:rPr lang="en-US" sz="2000" dirty="0"/>
              <a:t> </a:t>
            </a:r>
            <a:r>
              <a:rPr lang="en-US" sz="2000" dirty="0" err="1"/>
              <a:t>majstorima</a:t>
            </a:r>
            <a:r>
              <a:rPr lang="en-US" sz="2000" dirty="0"/>
              <a:t> </a:t>
            </a:r>
            <a:r>
              <a:rPr lang="en-US" sz="2000" dirty="0" err="1"/>
              <a:t>tiskarstva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hrvatskom</a:t>
            </a:r>
            <a:r>
              <a:rPr lang="en-US" sz="2000" dirty="0"/>
              <a:t> </a:t>
            </a:r>
            <a:r>
              <a:rPr lang="en-US" sz="2000" dirty="0" err="1"/>
              <a:t>jeziku</a:t>
            </a:r>
            <a:endParaRPr lang="en-US" sz="2000" dirty="0"/>
          </a:p>
          <a:p>
            <a:r>
              <a:rPr lang="en-US" sz="2000" dirty="0"/>
              <a:t>To </a:t>
            </a:r>
            <a:r>
              <a:rPr lang="en-US" sz="2000" dirty="0" err="1"/>
              <a:t>su</a:t>
            </a:r>
            <a:r>
              <a:rPr lang="en-US" sz="2000" dirty="0"/>
              <a:t>: Blaž </a:t>
            </a:r>
            <a:r>
              <a:rPr lang="en-US" sz="2000" dirty="0" err="1"/>
              <a:t>Baromić</a:t>
            </a:r>
            <a:r>
              <a:rPr lang="en-US" sz="2000" dirty="0"/>
              <a:t>, Grgur </a:t>
            </a:r>
            <a:r>
              <a:rPr lang="en-US" sz="2000" dirty="0" err="1"/>
              <a:t>Senjanin</a:t>
            </a:r>
            <a:r>
              <a:rPr lang="en-US" sz="2000" dirty="0"/>
              <a:t>, </a:t>
            </a:r>
            <a:r>
              <a:rPr lang="en-US" sz="2000" dirty="0" err="1"/>
              <a:t>Silvestar</a:t>
            </a:r>
            <a:r>
              <a:rPr lang="en-US" sz="2000" dirty="0"/>
              <a:t> </a:t>
            </a:r>
            <a:r>
              <a:rPr lang="en-US" sz="2000" dirty="0" err="1"/>
              <a:t>Bedričić</a:t>
            </a:r>
            <a:r>
              <a:rPr lang="en-US" sz="2000" dirty="0"/>
              <a:t>, Gašpar Turčić, Urban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Otočca</a:t>
            </a:r>
            <a:r>
              <a:rPr lang="en-US" sz="2000" dirty="0"/>
              <a:t>, Tomas </a:t>
            </a:r>
            <a:r>
              <a:rPr lang="en-US" sz="2000" dirty="0" err="1"/>
              <a:t>Katridarić</a:t>
            </a:r>
            <a:r>
              <a:rPr lang="en-US" sz="2000" dirty="0"/>
              <a:t>, </a:t>
            </a:r>
            <a:r>
              <a:rPr lang="en-US" sz="2000" dirty="0" err="1"/>
              <a:t>Šimun</a:t>
            </a:r>
            <a:r>
              <a:rPr lang="en-US" sz="2000" dirty="0"/>
              <a:t> </a:t>
            </a:r>
            <a:r>
              <a:rPr lang="en-US" sz="2000" dirty="0" err="1"/>
              <a:t>Kožičić</a:t>
            </a:r>
            <a:r>
              <a:rPr lang="en-US" sz="2000" dirty="0"/>
              <a:t> Benja</a:t>
            </a:r>
          </a:p>
          <a:p>
            <a:r>
              <a:rPr lang="en-US" sz="2000" dirty="0"/>
              <a:t>Zanat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naučili</a:t>
            </a:r>
            <a:r>
              <a:rPr lang="en-US" sz="2000" dirty="0"/>
              <a:t> u </a:t>
            </a:r>
            <a:r>
              <a:rPr lang="en-US" sz="2000" dirty="0" err="1"/>
              <a:t>Veneciji</a:t>
            </a:r>
            <a:endParaRPr lang="en-US" sz="2000" dirty="0"/>
          </a:p>
          <a:p>
            <a:r>
              <a:rPr lang="en-US" sz="2000" dirty="0" err="1"/>
              <a:t>Najljepše</a:t>
            </a:r>
            <a:r>
              <a:rPr lang="en-US" sz="2000" dirty="0"/>
              <a:t> </a:t>
            </a:r>
            <a:r>
              <a:rPr lang="en-US" sz="2000" dirty="0" err="1"/>
              <a:t>knjige</a:t>
            </a:r>
            <a:r>
              <a:rPr lang="en-US" sz="2000" dirty="0"/>
              <a:t> </a:t>
            </a:r>
            <a:r>
              <a:rPr lang="en-US" sz="2000" dirty="0" err="1"/>
              <a:t>tiskali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hr-HR" sz="2000" dirty="0"/>
              <a:t>:</a:t>
            </a:r>
            <a:r>
              <a:rPr lang="en-US" sz="2000" dirty="0"/>
              <a:t> Andrija </a:t>
            </a:r>
            <a:r>
              <a:rPr lang="en-US" sz="2000" dirty="0" err="1"/>
              <a:t>Paltašić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Dobrić </a:t>
            </a:r>
            <a:r>
              <a:rPr lang="en-US" sz="2000" dirty="0" err="1"/>
              <a:t>Dobričević</a:t>
            </a:r>
            <a:endParaRPr lang="en-US" sz="2000" dirty="0"/>
          </a:p>
          <a:p>
            <a:r>
              <a:rPr lang="en-US" sz="2000" dirty="0"/>
              <a:t>Danas </a:t>
            </a:r>
            <a:r>
              <a:rPr lang="en-US" sz="2000" dirty="0" err="1"/>
              <a:t>više</a:t>
            </a:r>
            <a:r>
              <a:rPr lang="en-US" sz="2000" dirty="0"/>
              <a:t> od 60 </a:t>
            </a:r>
            <a:r>
              <a:rPr lang="en-US" sz="2000" dirty="0" err="1"/>
              <a:t>knjižnica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muzeja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takve</a:t>
            </a:r>
            <a:r>
              <a:rPr lang="en-US" sz="2000" dirty="0"/>
              <a:t> </a:t>
            </a:r>
            <a:r>
              <a:rPr lang="en-US" sz="2000" dirty="0" err="1"/>
              <a:t>knjige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33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B40D-5859-6727-A389-EDB4E474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Pitanja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EDAD-2585-EE2C-DA2D-7437A80A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Od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potječe</a:t>
            </a:r>
            <a:r>
              <a:rPr lang="en-US" dirty="0"/>
              <a:t> </a:t>
            </a:r>
            <a:r>
              <a:rPr lang="en-US" dirty="0" err="1"/>
              <a:t>Bašćanska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teška</a:t>
            </a:r>
            <a:r>
              <a:rPr lang="en-US" dirty="0"/>
              <a:t>?</a:t>
            </a:r>
          </a:p>
          <a:p>
            <a:r>
              <a:rPr lang="en-US" dirty="0" err="1"/>
              <a:t>Potječe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1100.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teška</a:t>
            </a:r>
            <a:r>
              <a:rPr lang="en-US" dirty="0"/>
              <a:t> je 800 kg.</a:t>
            </a:r>
          </a:p>
          <a:p>
            <a:r>
              <a:rPr lang="en-US" dirty="0" err="1"/>
              <a:t>Gdje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pronađena</a:t>
            </a:r>
            <a:r>
              <a:rPr lang="en-US" dirty="0"/>
              <a:t>?</a:t>
            </a:r>
          </a:p>
          <a:p>
            <a:r>
              <a:rPr lang="en-US" dirty="0" err="1"/>
              <a:t>Pronađena</a:t>
            </a:r>
            <a:r>
              <a:rPr lang="en-US" dirty="0"/>
              <a:t> je u </a:t>
            </a:r>
            <a:r>
              <a:rPr lang="en-US" dirty="0" err="1"/>
              <a:t>crkvi</a:t>
            </a:r>
            <a:r>
              <a:rPr lang="en-US" dirty="0"/>
              <a:t> </a:t>
            </a:r>
            <a:r>
              <a:rPr lang="en-US" dirty="0" err="1"/>
              <a:t>svete</a:t>
            </a:r>
            <a:r>
              <a:rPr lang="en-US" dirty="0"/>
              <a:t> </a:t>
            </a:r>
            <a:r>
              <a:rPr lang="en-US" dirty="0" err="1"/>
              <a:t>Lucije</a:t>
            </a:r>
            <a:r>
              <a:rPr lang="en-US" dirty="0"/>
              <a:t> u 19. </a:t>
            </a:r>
            <a:r>
              <a:rPr lang="hr-HR" dirty="0"/>
              <a:t>s</a:t>
            </a:r>
            <a:r>
              <a:rPr lang="en-US" dirty="0" err="1"/>
              <a:t>toljeću</a:t>
            </a:r>
            <a:r>
              <a:rPr lang="en-US" dirty="0"/>
              <a:t>.</a:t>
            </a:r>
          </a:p>
          <a:p>
            <a:r>
              <a:rPr lang="en-US" dirty="0"/>
              <a:t>Na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jezicima</a:t>
            </a:r>
            <a:r>
              <a:rPr lang="en-US" dirty="0"/>
              <a:t> </a:t>
            </a:r>
            <a:r>
              <a:rPr lang="en-US" dirty="0" err="1"/>
              <a:t>Hrvati</a:t>
            </a:r>
            <a:r>
              <a:rPr lang="en-US" dirty="0"/>
              <a:t> </a:t>
            </a:r>
            <a:r>
              <a:rPr lang="en-US" dirty="0" err="1"/>
              <a:t>tiskali</a:t>
            </a:r>
            <a:r>
              <a:rPr lang="en-US" dirty="0"/>
              <a:t>?</a:t>
            </a:r>
          </a:p>
          <a:p>
            <a:r>
              <a:rPr lang="en-US" dirty="0" err="1"/>
              <a:t>Tiskali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hrvatskom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latinskom</a:t>
            </a:r>
            <a:r>
              <a:rPr lang="en-US" dirty="0"/>
              <a:t>.</a:t>
            </a:r>
          </a:p>
          <a:p>
            <a:r>
              <a:rPr lang="en-US" dirty="0" err="1"/>
              <a:t>Tko</a:t>
            </a:r>
            <a:r>
              <a:rPr lang="en-US" dirty="0"/>
              <a:t> je </a:t>
            </a:r>
            <a:r>
              <a:rPr lang="en-US" dirty="0" err="1"/>
              <a:t>tiskao</a:t>
            </a:r>
            <a:r>
              <a:rPr lang="en-US" dirty="0"/>
              <a:t> </a:t>
            </a:r>
            <a:r>
              <a:rPr lang="en-US" dirty="0" err="1"/>
              <a:t>najljepše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?</a:t>
            </a:r>
          </a:p>
          <a:p>
            <a:r>
              <a:rPr lang="en-US" sz="2400" dirty="0" err="1">
                <a:latin typeface="Arial"/>
                <a:cs typeface="Arial"/>
              </a:rPr>
              <a:t>Najljepše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knjige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tiskali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su</a:t>
            </a:r>
            <a:r>
              <a:rPr lang="en-US" sz="2400" dirty="0">
                <a:latin typeface="Arial"/>
                <a:cs typeface="Arial"/>
              </a:rPr>
              <a:t> Andrija </a:t>
            </a:r>
            <a:r>
              <a:rPr lang="en-US" sz="2400" dirty="0" err="1">
                <a:latin typeface="Arial"/>
                <a:cs typeface="Arial"/>
              </a:rPr>
              <a:t>Paltašić</a:t>
            </a:r>
            <a:r>
              <a:rPr lang="en-US" sz="2400" dirty="0">
                <a:latin typeface="Arial"/>
                <a:cs typeface="Arial"/>
              </a:rPr>
              <a:t> </a:t>
            </a:r>
            <a:r>
              <a:rPr lang="en-US" sz="2400" dirty="0" err="1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 Dobrić </a:t>
            </a:r>
            <a:r>
              <a:rPr lang="en-US" sz="2400" dirty="0" err="1">
                <a:latin typeface="Arial"/>
                <a:cs typeface="Arial"/>
              </a:rPr>
              <a:t>Dobričević</a:t>
            </a:r>
            <a:r>
              <a:rPr lang="en-US" sz="2400" dirty="0">
                <a:latin typeface="Arial"/>
                <a:cs typeface="Arial"/>
              </a:rPr>
              <a:t>.</a:t>
            </a:r>
            <a:endParaRPr lang="en-US" sz="2400" dirty="0" err="1">
              <a:solidFill>
                <a:srgbClr val="808080"/>
              </a:solidFill>
              <a:latin typeface="Arial"/>
              <a:cs typeface="Arial"/>
            </a:endParaRP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37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444980-DA23-F7E3-18A5-A35A241B7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666351"/>
            <a:ext cx="10558405" cy="30443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Kraj</a:t>
            </a:r>
            <a:endParaRPr lang="en-US" sz="9600" kern="12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76179-0F3D-E984-18CE-7D34FBAA6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8" y="3866064"/>
            <a:ext cx="10558405" cy="2234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Hvala </a:t>
            </a:r>
            <a:r>
              <a:rPr lang="en-US" sz="4800" kern="120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4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800" kern="120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pažnji</a:t>
            </a:r>
            <a:endParaRPr lang="en-US" sz="4800" kern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4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362</Words>
  <Application>Microsoft Office PowerPoint</Application>
  <PresentationFormat>Široki zaslon</PresentationFormat>
  <Paragraphs>46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Početci hrvatske pismenosti</vt:lpstr>
      <vt:lpstr>Bašćanska ploča</vt:lpstr>
      <vt:lpstr>Bašćanska ploča</vt:lpstr>
      <vt:lpstr>Istraživači Bašćanske ploče</vt:lpstr>
      <vt:lpstr>Početci tiskarstva i hrvatske inkunabule</vt:lpstr>
      <vt:lpstr>Inkunabule</vt:lpstr>
      <vt:lpstr>Majstorije tiskarstva na hrvatskom jeziku</vt:lpstr>
      <vt:lpstr>Pitanja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288</cp:revision>
  <dcterms:created xsi:type="dcterms:W3CDTF">2024-02-14T14:59:33Z</dcterms:created>
  <dcterms:modified xsi:type="dcterms:W3CDTF">2024-02-16T11:58:56Z</dcterms:modified>
</cp:coreProperties>
</file>